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98" r:id="rId2"/>
    <p:sldId id="299" r:id="rId3"/>
    <p:sldId id="300" r:id="rId4"/>
    <p:sldId id="301" r:id="rId5"/>
    <p:sldId id="302" r:id="rId6"/>
    <p:sldId id="303" r:id="rId7"/>
    <p:sldId id="304" r:id="rId8"/>
    <p:sldId id="305" r:id="rId9"/>
  </p:sldIdLst>
  <p:sldSz cx="18288000" cy="10287000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Roboto" charset="0"/>
      <p:regular r:id="rId15"/>
      <p:bold r:id="rId16"/>
      <p:italic r:id="rId17"/>
    </p:embeddedFont>
    <p:embeddedFont>
      <p:font typeface="Franklin Gothic Demi" pitchFamily="34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49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B37C"/>
    <a:srgbClr val="8064A2"/>
    <a:srgbClr val="608CAB"/>
    <a:srgbClr val="053D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6374" autoAdjust="0"/>
  </p:normalViewPr>
  <p:slideViewPr>
    <p:cSldViewPr>
      <p:cViewPr>
        <p:scale>
          <a:sx n="53" d="100"/>
          <a:sy n="53" d="100"/>
        </p:scale>
        <p:origin x="-114" y="-732"/>
      </p:cViewPr>
      <p:guideLst>
        <p:guide orient="horz" pos="54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A55F6-F50A-4AA7-AE9A-1E1784F276C5}" type="datetimeFigureOut">
              <a:rPr lang="ru-RU" smtClean="0"/>
              <a:pPr/>
              <a:t>ср 22.06.22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CA309-C8A9-434B-8B1C-D158F87CD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14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CA309-C8A9-434B-8B1C-D158F87CD04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978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CA309-C8A9-434B-8B1C-D158F87CD04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082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CA309-C8A9-434B-8B1C-D158F87CD04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478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CA309-C8A9-434B-8B1C-D158F87CD04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645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CA309-C8A9-434B-8B1C-D158F87CD04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203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CA309-C8A9-434B-8B1C-D158F87CD04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365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CA309-C8A9-434B-8B1C-D158F87CD04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505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CA309-C8A9-434B-8B1C-D158F87CD04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706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4"/>
          <p:cNvSpPr/>
          <p:nvPr/>
        </p:nvSpPr>
        <p:spPr>
          <a:xfrm>
            <a:off x="12700" y="1227432"/>
            <a:ext cx="18288000" cy="639468"/>
          </a:xfrm>
          <a:prstGeom prst="rect">
            <a:avLst/>
          </a:prstGeom>
          <a:solidFill>
            <a:srgbClr val="053D57"/>
          </a:solidFill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ОРГАНИЗАЦИЯ СПЕЛЕОПОХОДОВ С УЧАЩИМИСЯ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1DC8FD3-2283-44A8-B4ED-E8505BF944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0756"/>
            <a:ext cx="3728064" cy="882214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97C7F957-053D-4693-BEEA-9A6EF6AA3F2F}"/>
              </a:ext>
            </a:extLst>
          </p:cNvPr>
          <p:cNvGrpSpPr/>
          <p:nvPr/>
        </p:nvGrpSpPr>
        <p:grpSpPr>
          <a:xfrm>
            <a:off x="5196819" y="269280"/>
            <a:ext cx="6399453" cy="925167"/>
            <a:chOff x="3810000" y="286300"/>
            <a:chExt cx="6399453" cy="92516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xmlns="" id="{3B0578E3-14B1-4CFB-AAEA-762AEED6C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3810000" y="286300"/>
              <a:ext cx="925167" cy="92516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267A9FAE-2B11-45BD-86C9-4FD59216E2E4}"/>
                </a:ext>
              </a:extLst>
            </p:cNvPr>
            <p:cNvSpPr txBox="1"/>
            <p:nvPr/>
          </p:nvSpPr>
          <p:spPr>
            <a:xfrm>
              <a:off x="4800600" y="487273"/>
              <a:ext cx="54088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ФЕДЕРАЛЬНЫЙ ЦЕНТР ДОПОЛНИТЕЛЬНОГО ОБРАЗОВАНИЯ</a:t>
              </a:r>
            </a:p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И ОРГАНИЗАЦИИ ОТДЫХА И ОЗДОРОВЛЕНИЯ ДЕТЕЙ 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E48FA7FA-BD2A-45C9-8C66-C6B4D814B663}"/>
              </a:ext>
            </a:extLst>
          </p:cNvPr>
          <p:cNvGrpSpPr/>
          <p:nvPr/>
        </p:nvGrpSpPr>
        <p:grpSpPr>
          <a:xfrm>
            <a:off x="11717303" y="54027"/>
            <a:ext cx="6203868" cy="1355673"/>
            <a:chOff x="10210074" y="-12995"/>
            <a:chExt cx="6203868" cy="135567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C157BB6-F576-4D72-9F86-38B4DD6E77F0}"/>
                </a:ext>
              </a:extLst>
            </p:cNvPr>
            <p:cNvSpPr txBox="1"/>
            <p:nvPr/>
          </p:nvSpPr>
          <p:spPr>
            <a:xfrm>
              <a:off x="11277600" y="342900"/>
              <a:ext cx="513634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ЦЕНТР ДЕТСКО-ЮНОШЕСКОГО ТУРИЗМА, КРАЕВЕДЕНИЯ </a:t>
              </a:r>
            </a:p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И ОРГАНИЗАЦИИ ОТДЫХА И ОЗДОРОВЛЕНИЯ ДЕТЕЙ</a:t>
              </a:r>
            </a:p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ФГБОУ ДО ФЦДО</a:t>
              </a:r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xmlns="" id="{762F6766-3553-4E99-BC9C-74B26A39B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074" y="-12995"/>
              <a:ext cx="1064328" cy="1355673"/>
            </a:xfrm>
            <a:prstGeom prst="rect">
              <a:avLst/>
            </a:prstGeom>
          </p:spPr>
        </p:pic>
      </p:grpSp>
      <p:sp>
        <p:nvSpPr>
          <p:cNvPr id="20" name="TextBox 4">
            <a:extLst>
              <a:ext uri="{FF2B5EF4-FFF2-40B4-BE49-F238E27FC236}">
                <a16:creationId xmlns:a16="http://schemas.microsoft.com/office/drawing/2014/main" xmlns="" id="{FB96E88E-CC14-4FA5-BA5E-829E879F1418}"/>
              </a:ext>
            </a:extLst>
          </p:cNvPr>
          <p:cNvSpPr txBox="1"/>
          <p:nvPr/>
        </p:nvSpPr>
        <p:spPr>
          <a:xfrm>
            <a:off x="990600" y="2100859"/>
            <a:ext cx="16383000" cy="18158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5000" spc="294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Особенности </a:t>
            </a:r>
            <a:r>
              <a:rPr lang="ru-RU" sz="5000" spc="294" dirty="0">
                <a:solidFill>
                  <a:schemeClr val="tx2"/>
                </a:solidFill>
                <a:latin typeface="Franklin Gothic Demi" panose="020B0703020102020204" pitchFamily="34" charset="0"/>
              </a:rPr>
              <a:t>составления и защиты </a:t>
            </a:r>
            <a:r>
              <a:rPr lang="ru-RU" sz="5000" spc="294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учащимися</a:t>
            </a:r>
          </a:p>
          <a:p>
            <a:pPr algn="ctr"/>
            <a:r>
              <a:rPr lang="ru-RU" sz="5000" spc="294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отчёта </a:t>
            </a:r>
            <a:r>
              <a:rPr lang="ru-RU" sz="5000" spc="294" dirty="0">
                <a:solidFill>
                  <a:schemeClr val="tx2"/>
                </a:solidFill>
                <a:latin typeface="Franklin Gothic Demi" panose="020B0703020102020204" pitchFamily="34" charset="0"/>
              </a:rPr>
              <a:t>о спелео-походе</a:t>
            </a:r>
          </a:p>
          <a:p>
            <a:endParaRPr lang="ru-RU" dirty="0"/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xmlns="" id="{FB96E88E-CC14-4FA5-BA5E-829E879F1418}"/>
              </a:ext>
            </a:extLst>
          </p:cNvPr>
          <p:cNvSpPr txBox="1"/>
          <p:nvPr/>
        </p:nvSpPr>
        <p:spPr>
          <a:xfrm>
            <a:off x="7315200" y="8343900"/>
            <a:ext cx="97536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dirty="0">
                <a:latin typeface="TimesNewRomanPS-BoldMT"/>
              </a:rPr>
              <a:t>Петров Олег Александрович </a:t>
            </a:r>
            <a:r>
              <a:rPr lang="ru-RU" sz="2000" b="1" dirty="0">
                <a:latin typeface="Times New Roman" panose="02020603050405020304" pitchFamily="18" charset="0"/>
              </a:rPr>
              <a:t>– </a:t>
            </a:r>
            <a:r>
              <a:rPr lang="ru-RU" sz="2000" i="1" dirty="0" smtClean="0">
                <a:latin typeface="TimesNewRomanPS-ItalicMT"/>
              </a:rPr>
              <a:t>секретарь спелео</a:t>
            </a:r>
            <a:r>
              <a:rPr lang="ru-RU" sz="2000" i="1" dirty="0" smtClean="0">
                <a:latin typeface="Times New Roman" panose="02020603050405020304" pitchFamily="18" charset="0"/>
              </a:rPr>
              <a:t>-</a:t>
            </a:r>
            <a:r>
              <a:rPr lang="ru-RU" sz="2000" i="1" dirty="0" smtClean="0">
                <a:latin typeface="TimesNewRomanPS-ItalicMT"/>
              </a:rPr>
              <a:t>комиссии ЦРМКК </a:t>
            </a:r>
            <a:r>
              <a:rPr lang="ru-RU" sz="2000" i="1" dirty="0">
                <a:latin typeface="TimesNewRomanPS-ItalicMT"/>
              </a:rPr>
              <a:t>ОУ России</a:t>
            </a:r>
            <a:r>
              <a:rPr lang="ru-RU" sz="2000" i="1" dirty="0" smtClean="0">
                <a:latin typeface="TimesNewRomanPS-ItalicMT"/>
              </a:rPr>
              <a:t>,</a:t>
            </a:r>
            <a:endParaRPr lang="ru-RU" dirty="0"/>
          </a:p>
          <a:p>
            <a:r>
              <a:rPr lang="ru-RU" sz="2000" i="1" dirty="0">
                <a:latin typeface="TimesNewRomanPS-ItalicMT"/>
              </a:rPr>
              <a:t>з</a:t>
            </a:r>
            <a:r>
              <a:rPr lang="ru-RU" sz="2000" i="1" dirty="0" smtClean="0">
                <a:latin typeface="TimesNewRomanPS-ItalicMT"/>
              </a:rPr>
              <a:t>аместитель директора по комплексной безопасности и охране труда</a:t>
            </a:r>
          </a:p>
          <a:p>
            <a:r>
              <a:rPr lang="ru-RU" sz="2000" i="1" dirty="0" smtClean="0">
                <a:latin typeface="TimesNewRomanPS-ItalicMT"/>
              </a:rPr>
              <a:t>ГБУ ДО ДДЮТ Выборгского района Санкт-Петербурга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0628" y="3897692"/>
            <a:ext cx="5952381" cy="39714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0" y="3897692"/>
            <a:ext cx="5609548" cy="397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6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4"/>
          <p:cNvSpPr/>
          <p:nvPr/>
        </p:nvSpPr>
        <p:spPr>
          <a:xfrm>
            <a:off x="12700" y="1227432"/>
            <a:ext cx="18288000" cy="639468"/>
          </a:xfrm>
          <a:prstGeom prst="rect">
            <a:avLst/>
          </a:prstGeom>
          <a:solidFill>
            <a:srgbClr val="053D57"/>
          </a:solidFill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ОРГАНИЗАЦИЯ СПЕЛЕОПОХОДОВ С УЧАЩИМИСЯ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1DC8FD3-2283-44A8-B4ED-E8505BF944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0756"/>
            <a:ext cx="3728064" cy="882214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97C7F957-053D-4693-BEEA-9A6EF6AA3F2F}"/>
              </a:ext>
            </a:extLst>
          </p:cNvPr>
          <p:cNvGrpSpPr/>
          <p:nvPr/>
        </p:nvGrpSpPr>
        <p:grpSpPr>
          <a:xfrm>
            <a:off x="5196819" y="269280"/>
            <a:ext cx="6399453" cy="925167"/>
            <a:chOff x="3810000" y="286300"/>
            <a:chExt cx="6399453" cy="92516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xmlns="" id="{3B0578E3-14B1-4CFB-AAEA-762AEED6C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3810000" y="286300"/>
              <a:ext cx="925167" cy="92516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267A9FAE-2B11-45BD-86C9-4FD59216E2E4}"/>
                </a:ext>
              </a:extLst>
            </p:cNvPr>
            <p:cNvSpPr txBox="1"/>
            <p:nvPr/>
          </p:nvSpPr>
          <p:spPr>
            <a:xfrm>
              <a:off x="4800600" y="487273"/>
              <a:ext cx="54088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ФЕДЕРАЛЬНЫЙ ЦЕНТР ДОПОЛНИТЕЛЬНОГО ОБРАЗОВАНИЯ</a:t>
              </a:r>
            </a:p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И ОРГАНИЗАЦИИ ОТДЫХА И ОЗДОРОВЛЕНИЯ ДЕТЕЙ 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E48FA7FA-BD2A-45C9-8C66-C6B4D814B663}"/>
              </a:ext>
            </a:extLst>
          </p:cNvPr>
          <p:cNvGrpSpPr/>
          <p:nvPr/>
        </p:nvGrpSpPr>
        <p:grpSpPr>
          <a:xfrm>
            <a:off x="11717303" y="54027"/>
            <a:ext cx="6203868" cy="1355673"/>
            <a:chOff x="10210074" y="-12995"/>
            <a:chExt cx="6203868" cy="135567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C157BB6-F576-4D72-9F86-38B4DD6E77F0}"/>
                </a:ext>
              </a:extLst>
            </p:cNvPr>
            <p:cNvSpPr txBox="1"/>
            <p:nvPr/>
          </p:nvSpPr>
          <p:spPr>
            <a:xfrm>
              <a:off x="11277600" y="342900"/>
              <a:ext cx="513634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ЦЕНТР ДЕТСКО-ЮНОШЕСКОГО ТУРИЗМА, КРАЕВЕДЕНИЯ </a:t>
              </a:r>
            </a:p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И ОРГАНИЗАЦИИ ОТДЫХА И ОЗДОРОВЛЕНИЯ ДЕТЕЙ</a:t>
              </a:r>
            </a:p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ФГБОУ ДО ФЦДО</a:t>
              </a:r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xmlns="" id="{762F6766-3553-4E99-BC9C-74B26A39B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074" y="-12995"/>
              <a:ext cx="1064328" cy="1355673"/>
            </a:xfrm>
            <a:prstGeom prst="rect">
              <a:avLst/>
            </a:prstGeom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1627" y="4305300"/>
            <a:ext cx="6540948" cy="51384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7000" y="2166878"/>
            <a:ext cx="6629400" cy="76623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0601" y="2367852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В письменном отчете и на его защите обязательно должна отражаться работа учащихся над подготовкой к походу, их участие в работе на поверхности и под землей в походе, участие в составлении отчета о походе.</a:t>
            </a:r>
            <a:endParaRPr lang="ru-RU" sz="2400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177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4"/>
          <p:cNvSpPr/>
          <p:nvPr/>
        </p:nvSpPr>
        <p:spPr>
          <a:xfrm>
            <a:off x="12700" y="1227432"/>
            <a:ext cx="18288000" cy="639468"/>
          </a:xfrm>
          <a:prstGeom prst="rect">
            <a:avLst/>
          </a:prstGeom>
          <a:solidFill>
            <a:srgbClr val="053D57"/>
          </a:solidFill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ОРГАНИЗАЦИЯ СПЕЛЕОПОХОДОВ С УЧАЩИМИСЯ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1DC8FD3-2283-44A8-B4ED-E8505BF944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0756"/>
            <a:ext cx="3728064" cy="882214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97C7F957-053D-4693-BEEA-9A6EF6AA3F2F}"/>
              </a:ext>
            </a:extLst>
          </p:cNvPr>
          <p:cNvGrpSpPr/>
          <p:nvPr/>
        </p:nvGrpSpPr>
        <p:grpSpPr>
          <a:xfrm>
            <a:off x="5196819" y="269280"/>
            <a:ext cx="6399453" cy="925167"/>
            <a:chOff x="3810000" y="286300"/>
            <a:chExt cx="6399453" cy="92516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xmlns="" id="{3B0578E3-14B1-4CFB-AAEA-762AEED6C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3810000" y="286300"/>
              <a:ext cx="925167" cy="92516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267A9FAE-2B11-45BD-86C9-4FD59216E2E4}"/>
                </a:ext>
              </a:extLst>
            </p:cNvPr>
            <p:cNvSpPr txBox="1"/>
            <p:nvPr/>
          </p:nvSpPr>
          <p:spPr>
            <a:xfrm>
              <a:off x="4800600" y="487273"/>
              <a:ext cx="54088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ФЕДЕРАЛЬНЫЙ ЦЕНТР ДОПОЛНИТЕЛЬНОГО ОБРАЗОВАНИЯ</a:t>
              </a:r>
            </a:p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И ОРГАНИЗАЦИИ ОТДЫХА И ОЗДОРОВЛЕНИЯ ДЕТЕЙ 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E48FA7FA-BD2A-45C9-8C66-C6B4D814B663}"/>
              </a:ext>
            </a:extLst>
          </p:cNvPr>
          <p:cNvGrpSpPr/>
          <p:nvPr/>
        </p:nvGrpSpPr>
        <p:grpSpPr>
          <a:xfrm>
            <a:off x="11717303" y="54027"/>
            <a:ext cx="6203868" cy="1355673"/>
            <a:chOff x="10210074" y="-12995"/>
            <a:chExt cx="6203868" cy="135567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C157BB6-F576-4D72-9F86-38B4DD6E77F0}"/>
                </a:ext>
              </a:extLst>
            </p:cNvPr>
            <p:cNvSpPr txBox="1"/>
            <p:nvPr/>
          </p:nvSpPr>
          <p:spPr>
            <a:xfrm>
              <a:off x="11277600" y="342900"/>
              <a:ext cx="513634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ЦЕНТР ДЕТСКО-ЮНОШЕСКОГО ТУРИЗМА, КРАЕВЕДЕНИЯ </a:t>
              </a:r>
            </a:p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И ОРГАНИЗАЦИИ ОТДЫХА И ОЗДОРОВЛЕНИЯ ДЕТЕЙ</a:t>
              </a:r>
            </a:p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ФГБОУ ДО ФЦДО</a:t>
              </a:r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xmlns="" id="{762F6766-3553-4E99-BC9C-74B26A39B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074" y="-12995"/>
              <a:ext cx="1064328" cy="135567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143000" y="2405952"/>
            <a:ext cx="1630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1. Справочные </a:t>
            </a:r>
            <a:r>
              <a:rPr lang="ru-RU" sz="4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сведения о </a:t>
            </a:r>
            <a:r>
              <a:rPr lang="ru-RU" sz="4000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походе (оценка от 0 до 5 баллов)</a:t>
            </a:r>
            <a:endParaRPr lang="ru-RU" sz="4000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4000500"/>
            <a:ext cx="11181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204557"/>
              </p:ext>
            </p:extLst>
          </p:nvPr>
        </p:nvGraphicFramePr>
        <p:xfrm>
          <a:off x="1330642" y="3343416"/>
          <a:ext cx="8422957" cy="2053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22957">
                  <a:extLst>
                    <a:ext uri="{9D8B030D-6E8A-4147-A177-3AD203B41FA5}">
                      <a16:colId xmlns:a16="http://schemas.microsoft.com/office/drawing/2014/main" xmlns="" val="3955927388"/>
                    </a:ext>
                  </a:extLst>
                </a:gridCol>
              </a:tblGrid>
              <a:tr h="5808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800" b="0" dirty="0">
                          <a:effectLst/>
                          <a:latin typeface="Franklin Gothic Demi" panose="020B0703020102020204" pitchFamily="34" charset="0"/>
                        </a:rPr>
                        <a:t>1.1. Проводящая организация, список группы</a:t>
                      </a:r>
                      <a:endParaRPr lang="ru-RU" sz="2800" b="0" dirty="0">
                        <a:effectLst/>
                        <a:latin typeface="Franklin Gothic Demi" panose="020B07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82628214"/>
                  </a:ext>
                </a:extLst>
              </a:tr>
              <a:tr h="4401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800" b="0" dirty="0">
                          <a:effectLst/>
                          <a:latin typeface="Franklin Gothic Demi" panose="020B0703020102020204" pitchFamily="34" charset="0"/>
                        </a:rPr>
                        <a:t>1.2. Цель и задачи похода</a:t>
                      </a:r>
                      <a:endParaRPr lang="ru-RU" sz="2800" b="0" dirty="0">
                        <a:effectLst/>
                        <a:latin typeface="Franklin Gothic Demi" panose="020B07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6164752"/>
                  </a:ext>
                </a:extLst>
              </a:tr>
              <a:tr h="4401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800" b="0" dirty="0">
                          <a:effectLst/>
                          <a:latin typeface="Franklin Gothic Demi" panose="020B0703020102020204" pitchFamily="34" charset="0"/>
                        </a:rPr>
                        <a:t>1.3. Общие </a:t>
                      </a:r>
                      <a:r>
                        <a:rPr lang="ru-RU" sz="2400" b="0" dirty="0">
                          <a:effectLst/>
                          <a:latin typeface="Franklin Gothic Demi" panose="020B0703020102020204" pitchFamily="34" charset="0"/>
                        </a:rPr>
                        <a:t>сведения</a:t>
                      </a:r>
                      <a:r>
                        <a:rPr lang="ru-RU" sz="2800" b="0" dirty="0">
                          <a:effectLst/>
                          <a:latin typeface="Franklin Gothic Demi" panose="020B0703020102020204" pitchFamily="34" charset="0"/>
                        </a:rPr>
                        <a:t> о маршруте</a:t>
                      </a:r>
                      <a:endParaRPr lang="ru-RU" sz="2800" b="0" dirty="0">
                        <a:effectLst/>
                        <a:latin typeface="Franklin Gothic Demi" panose="020B07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36748861"/>
                  </a:ext>
                </a:extLst>
              </a:tr>
              <a:tr h="4207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800" b="0" dirty="0">
                          <a:effectLst/>
                          <a:latin typeface="Franklin Gothic Demi" panose="020B0703020102020204" pitchFamily="34" charset="0"/>
                        </a:rPr>
                        <a:t>1.4. Информация об отчете по походу</a:t>
                      </a:r>
                      <a:endParaRPr lang="ru-RU" sz="2800" b="0" dirty="0">
                        <a:effectLst/>
                        <a:latin typeface="Franklin Gothic Demi" panose="020B07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06256458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140142" y="5929203"/>
            <a:ext cx="1630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2. Характеристика </a:t>
            </a:r>
            <a:r>
              <a:rPr lang="ru-RU" sz="4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района </a:t>
            </a:r>
            <a:r>
              <a:rPr lang="ru-RU" sz="4000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похода (оценка от 0 до 4 баллов)</a:t>
            </a:r>
            <a:endParaRPr lang="ru-RU" sz="4000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615653"/>
              </p:ext>
            </p:extLst>
          </p:nvPr>
        </p:nvGraphicFramePr>
        <p:xfrm>
          <a:off x="1330642" y="6955854"/>
          <a:ext cx="12690158" cy="2949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90158">
                  <a:extLst>
                    <a:ext uri="{9D8B030D-6E8A-4147-A177-3AD203B41FA5}">
                      <a16:colId xmlns:a16="http://schemas.microsoft.com/office/drawing/2014/main" xmlns="" val="1605871594"/>
                    </a:ext>
                  </a:extLst>
                </a:gridCol>
              </a:tblGrid>
              <a:tr h="307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  <a:latin typeface="Franklin Gothic Demi" panose="020B0703020102020204" pitchFamily="34" charset="0"/>
                        </a:rPr>
                        <a:t>2.1. Административно-территориальное расположение маршрута.</a:t>
                      </a:r>
                      <a:endParaRPr lang="ru-RU" sz="2400" dirty="0">
                        <a:effectLst/>
                        <a:latin typeface="Franklin Gothic Demi" panose="020B07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2067612"/>
                  </a:ext>
                </a:extLst>
              </a:tr>
              <a:tr h="633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  <a:latin typeface="Franklin Gothic Demi" panose="020B0703020102020204" pitchFamily="34" charset="0"/>
                        </a:rPr>
                        <a:t>2.2. Организация проезда группы и заброски снаряжения к месту проведения похода</a:t>
                      </a:r>
                      <a:endParaRPr lang="ru-RU" sz="2400" dirty="0">
                        <a:effectLst/>
                        <a:latin typeface="Franklin Gothic Demi" panose="020B07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19947693"/>
                  </a:ext>
                </a:extLst>
              </a:tr>
              <a:tr h="307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  <a:latin typeface="Franklin Gothic Demi" panose="020B0703020102020204" pitchFamily="34" charset="0"/>
                        </a:rPr>
                        <a:t>2.3. Рельеф и геологическое строение местности</a:t>
                      </a:r>
                      <a:endParaRPr lang="ru-RU" sz="2400" dirty="0">
                        <a:effectLst/>
                        <a:latin typeface="Franklin Gothic Demi" panose="020B07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62661753"/>
                  </a:ext>
                </a:extLst>
              </a:tr>
              <a:tr h="307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  <a:latin typeface="Franklin Gothic Demi" panose="020B0703020102020204" pitchFamily="34" charset="0"/>
                        </a:rPr>
                        <a:t>2.4. Климатические условия</a:t>
                      </a:r>
                      <a:endParaRPr lang="ru-RU" sz="2400" dirty="0">
                        <a:effectLst/>
                        <a:latin typeface="Franklin Gothic Demi" panose="020B07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35775419"/>
                  </a:ext>
                </a:extLst>
              </a:tr>
              <a:tr h="307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  <a:latin typeface="Franklin Gothic Demi" panose="020B0703020102020204" pitchFamily="34" charset="0"/>
                        </a:rPr>
                        <a:t>2.5. Растительность и животный мир</a:t>
                      </a:r>
                      <a:endParaRPr lang="ru-RU" sz="2400" dirty="0">
                        <a:effectLst/>
                        <a:latin typeface="Franklin Gothic Demi" panose="020B07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8712286"/>
                  </a:ext>
                </a:extLst>
              </a:tr>
              <a:tr h="633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  <a:latin typeface="Franklin Gothic Demi" panose="020B0703020102020204" pitchFamily="34" charset="0"/>
                        </a:rPr>
                        <a:t>2.6. Рекреационные возможности района. Рекомендуемые к посещению объекты.</a:t>
                      </a:r>
                      <a:endParaRPr lang="ru-RU" sz="2400" dirty="0">
                        <a:effectLst/>
                        <a:latin typeface="Franklin Gothic Demi" panose="020B07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42614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912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4"/>
          <p:cNvSpPr/>
          <p:nvPr/>
        </p:nvSpPr>
        <p:spPr>
          <a:xfrm>
            <a:off x="12700" y="1227432"/>
            <a:ext cx="18288000" cy="639468"/>
          </a:xfrm>
          <a:prstGeom prst="rect">
            <a:avLst/>
          </a:prstGeom>
          <a:solidFill>
            <a:srgbClr val="053D57"/>
          </a:solidFill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ОРГАНИЗАЦИЯ СПЕЛЕОПОХОДОВ С УЧАЩИМИСЯ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1DC8FD3-2283-44A8-B4ED-E8505BF944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0756"/>
            <a:ext cx="3728064" cy="882214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97C7F957-053D-4693-BEEA-9A6EF6AA3F2F}"/>
              </a:ext>
            </a:extLst>
          </p:cNvPr>
          <p:cNvGrpSpPr/>
          <p:nvPr/>
        </p:nvGrpSpPr>
        <p:grpSpPr>
          <a:xfrm>
            <a:off x="5196819" y="269280"/>
            <a:ext cx="6399453" cy="925167"/>
            <a:chOff x="3810000" y="286300"/>
            <a:chExt cx="6399453" cy="92516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xmlns="" id="{3B0578E3-14B1-4CFB-AAEA-762AEED6C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3810000" y="286300"/>
              <a:ext cx="925167" cy="92516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267A9FAE-2B11-45BD-86C9-4FD59216E2E4}"/>
                </a:ext>
              </a:extLst>
            </p:cNvPr>
            <p:cNvSpPr txBox="1"/>
            <p:nvPr/>
          </p:nvSpPr>
          <p:spPr>
            <a:xfrm>
              <a:off x="4800600" y="487273"/>
              <a:ext cx="54088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ФЕДЕРАЛЬНЫЙ ЦЕНТР ДОПОЛНИТЕЛЬНОГО ОБРАЗОВАНИЯ</a:t>
              </a:r>
            </a:p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И ОРГАНИЗАЦИИ ОТДЫХА И ОЗДОРОВЛЕНИЯ ДЕТЕЙ 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E48FA7FA-BD2A-45C9-8C66-C6B4D814B663}"/>
              </a:ext>
            </a:extLst>
          </p:cNvPr>
          <p:cNvGrpSpPr/>
          <p:nvPr/>
        </p:nvGrpSpPr>
        <p:grpSpPr>
          <a:xfrm>
            <a:off x="11717303" y="54027"/>
            <a:ext cx="6203868" cy="1355673"/>
            <a:chOff x="10210074" y="-12995"/>
            <a:chExt cx="6203868" cy="135567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C157BB6-F576-4D72-9F86-38B4DD6E77F0}"/>
                </a:ext>
              </a:extLst>
            </p:cNvPr>
            <p:cNvSpPr txBox="1"/>
            <p:nvPr/>
          </p:nvSpPr>
          <p:spPr>
            <a:xfrm>
              <a:off x="11277600" y="342900"/>
              <a:ext cx="513634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ЦЕНТР ДЕТСКО-ЮНОШЕСКОГО ТУРИЗМА, КРАЕВЕДЕНИЯ </a:t>
              </a:r>
            </a:p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И ОРГАНИЗАЦИИ ОТДЫХА И ОЗДОРОВЛЕНИЯ ДЕТЕЙ</a:t>
              </a:r>
            </a:p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ФГБОУ ДО ФЦДО</a:t>
              </a:r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xmlns="" id="{762F6766-3553-4E99-BC9C-74B26A39B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074" y="-12995"/>
              <a:ext cx="1064328" cy="135567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330642" y="2113559"/>
            <a:ext cx="1630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3. </a:t>
            </a:r>
            <a:r>
              <a:rPr lang="ru-RU" sz="4000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Техническое </a:t>
            </a:r>
            <a:r>
              <a:rPr lang="ru-RU" sz="4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описание </a:t>
            </a:r>
            <a:r>
              <a:rPr lang="ru-RU" sz="4000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маршрута </a:t>
            </a:r>
            <a:r>
              <a:rPr lang="ru-RU" sz="4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похода </a:t>
            </a:r>
            <a:r>
              <a:rPr lang="ru-RU" sz="4000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(оценка от 0 до 5 баллов, а также оценка при защите отчета до 15 баллов )</a:t>
            </a:r>
            <a:endParaRPr lang="ru-RU" sz="4000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235838"/>
              </p:ext>
            </p:extLst>
          </p:nvPr>
        </p:nvGraphicFramePr>
        <p:xfrm>
          <a:off x="1447923" y="3709057"/>
          <a:ext cx="15849477" cy="2727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9477">
                  <a:extLst>
                    <a:ext uri="{9D8B030D-6E8A-4147-A177-3AD203B41FA5}">
                      <a16:colId xmlns:a16="http://schemas.microsoft.com/office/drawing/2014/main" xmlns="" val="3955927388"/>
                    </a:ext>
                  </a:extLst>
                </a:gridCol>
              </a:tblGrid>
              <a:tr h="58088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2800" b="0" dirty="0" smtClean="0">
                          <a:effectLst/>
                          <a:latin typeface="Franklin Gothic Demi" panose="020B0703020102020204" pitchFamily="34" charset="0"/>
                        </a:rPr>
                        <a:t>3.1. Описание</a:t>
                      </a:r>
                      <a:r>
                        <a:rPr lang="ru-RU" sz="2800" b="0" baseline="0" dirty="0" smtClean="0">
                          <a:effectLst/>
                          <a:latin typeface="Franklin Gothic Demi" panose="020B0703020102020204" pitchFamily="34" charset="0"/>
                        </a:rPr>
                        <a:t> маршрутов подхода к пещерам</a:t>
                      </a:r>
                      <a:endParaRPr lang="ru-RU" sz="2800" b="0" dirty="0">
                        <a:effectLst/>
                        <a:latin typeface="Franklin Gothic Demi" panose="020B07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82628214"/>
                  </a:ext>
                </a:extLst>
              </a:tr>
              <a:tr h="4401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2800" b="0" dirty="0" smtClean="0">
                          <a:effectLst/>
                          <a:latin typeface="Franklin Gothic Demi" panose="020B0703020102020204" pitchFamily="34" charset="0"/>
                        </a:rPr>
                        <a:t>3.2</a:t>
                      </a:r>
                      <a:r>
                        <a:rPr lang="ru-RU" sz="2800" b="0" dirty="0">
                          <a:effectLst/>
                          <a:latin typeface="Franklin Gothic Demi" panose="020B0703020102020204" pitchFamily="34" charset="0"/>
                        </a:rPr>
                        <a:t>. </a:t>
                      </a:r>
                      <a:r>
                        <a:rPr lang="ru-RU" sz="2800" b="0" dirty="0" smtClean="0">
                          <a:effectLst/>
                          <a:latin typeface="Franklin Gothic Demi" panose="020B0703020102020204" pitchFamily="34" charset="0"/>
                        </a:rPr>
                        <a:t>Спортивно-техническое</a:t>
                      </a:r>
                      <a:r>
                        <a:rPr lang="ru-RU" sz="2800" b="0" baseline="0" dirty="0" smtClean="0">
                          <a:effectLst/>
                          <a:latin typeface="Franklin Gothic Demi" panose="020B0703020102020204" pitchFamily="34" charset="0"/>
                        </a:rPr>
                        <a:t> описание движения по пещере</a:t>
                      </a:r>
                      <a:endParaRPr lang="ru-RU" sz="2800" b="0" dirty="0">
                        <a:effectLst/>
                        <a:latin typeface="Franklin Gothic Demi" panose="020B07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6164752"/>
                  </a:ext>
                </a:extLst>
              </a:tr>
              <a:tr h="4401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2800" b="0" dirty="0" smtClean="0">
                          <a:effectLst/>
                          <a:latin typeface="Franklin Gothic Demi" panose="020B0703020102020204" pitchFamily="34" charset="0"/>
                        </a:rPr>
                        <a:t>3.3</a:t>
                      </a:r>
                      <a:r>
                        <a:rPr lang="ru-RU" sz="2800" b="0" dirty="0">
                          <a:effectLst/>
                          <a:latin typeface="Franklin Gothic Demi" panose="020B0703020102020204" pitchFamily="34" charset="0"/>
                        </a:rPr>
                        <a:t>. </a:t>
                      </a:r>
                      <a:r>
                        <a:rPr lang="ru-RU" sz="2800" b="0" dirty="0" smtClean="0">
                          <a:effectLst/>
                          <a:latin typeface="Franklin Gothic Demi" panose="020B0703020102020204" pitchFamily="34" charset="0"/>
                        </a:rPr>
                        <a:t>Схемы</a:t>
                      </a:r>
                      <a:r>
                        <a:rPr lang="ru-RU" sz="2800" b="0" baseline="0" dirty="0" smtClean="0">
                          <a:effectLst/>
                          <a:latin typeface="Franklin Gothic Demi" panose="020B0703020102020204" pitchFamily="34" charset="0"/>
                        </a:rPr>
                        <a:t> и фото организации навески (страховки) на вертикальных и наклонных участках маршрута по пещере, перечень задействованного группового снаряжения </a:t>
                      </a:r>
                      <a:endParaRPr lang="ru-RU" sz="2800" b="0" dirty="0">
                        <a:effectLst/>
                        <a:latin typeface="Franklin Gothic Demi" panose="020B07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36748861"/>
                  </a:ext>
                </a:extLst>
              </a:tr>
              <a:tr h="4207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2800" b="0" dirty="0" smtClean="0">
                          <a:effectLst/>
                          <a:latin typeface="Franklin Gothic Demi" panose="020B0703020102020204" pitchFamily="34" charset="0"/>
                        </a:rPr>
                        <a:t>3.4</a:t>
                      </a:r>
                      <a:r>
                        <a:rPr lang="ru-RU" sz="2800" b="0" dirty="0">
                          <a:effectLst/>
                          <a:latin typeface="Franklin Gothic Demi" panose="020B0703020102020204" pitchFamily="34" charset="0"/>
                        </a:rPr>
                        <a:t>. </a:t>
                      </a:r>
                      <a:r>
                        <a:rPr lang="ru-RU" sz="2800" b="0" dirty="0" smtClean="0">
                          <a:effectLst/>
                          <a:latin typeface="Franklin Gothic Demi" panose="020B0703020102020204" pitchFamily="34" charset="0"/>
                        </a:rPr>
                        <a:t>План-схема</a:t>
                      </a:r>
                      <a:r>
                        <a:rPr lang="ru-RU" sz="2800" b="0" baseline="0" dirty="0" smtClean="0">
                          <a:effectLst/>
                          <a:latin typeface="Franklin Gothic Demi" panose="020B0703020102020204" pitchFamily="34" charset="0"/>
                        </a:rPr>
                        <a:t> и план-развертка ( для вертикальных, ярусных пещер). При выполнении учебной топосъемки участков пещеры – приложить результаты работы группы.</a:t>
                      </a:r>
                      <a:endParaRPr lang="ru-RU" sz="2800" b="0" dirty="0">
                        <a:effectLst/>
                        <a:latin typeface="Franklin Gothic Demi" panose="020B07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06256458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029722"/>
              </p:ext>
            </p:extLst>
          </p:nvPr>
        </p:nvGraphicFramePr>
        <p:xfrm>
          <a:off x="1447922" y="6449677"/>
          <a:ext cx="15849477" cy="2944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9477">
                  <a:extLst>
                    <a:ext uri="{9D8B030D-6E8A-4147-A177-3AD203B41FA5}">
                      <a16:colId xmlns:a16="http://schemas.microsoft.com/office/drawing/2014/main" xmlns="" val="2263060056"/>
                    </a:ext>
                  </a:extLst>
                </a:gridCol>
              </a:tblGrid>
              <a:tr h="3822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800" b="0" dirty="0" smtClean="0">
                          <a:effectLst/>
                          <a:latin typeface="Franklin Gothic Demi" panose="020B0703020102020204" pitchFamily="34" charset="0"/>
                        </a:rPr>
                        <a:t>3.5.  Графики движения групп на спелеовыходах ( время затраченное</a:t>
                      </a:r>
                      <a:r>
                        <a:rPr lang="ru-RU" sz="2800" b="0" baseline="0" dirty="0" smtClean="0">
                          <a:effectLst/>
                          <a:latin typeface="Franklin Gothic Demi" panose="020B0703020102020204" pitchFamily="34" charset="0"/>
                        </a:rPr>
                        <a:t> на подход к пещере, преодоление участков и локальных препятствий, выполнение отдельных задач (работ), возвращение в базовый лагерь на поверхности).</a:t>
                      </a:r>
                      <a:endParaRPr lang="ru-RU" sz="2800" b="0" dirty="0">
                        <a:effectLst/>
                        <a:latin typeface="Franklin Gothic Demi" panose="020B07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44754361"/>
                  </a:ext>
                </a:extLst>
              </a:tr>
              <a:tr h="65269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effectLst/>
                          <a:latin typeface="Franklin Gothic Demi" panose="020B0703020102020204" pitchFamily="34" charset="0"/>
                        </a:rPr>
                        <a:t>3.6. Обеспечение безопасности групп под землей. При работе</a:t>
                      </a:r>
                      <a:r>
                        <a:rPr lang="ru-RU" sz="2800" b="0" baseline="0" dirty="0" smtClean="0">
                          <a:effectLst/>
                          <a:latin typeface="Franklin Gothic Demi" panose="020B0703020102020204" pitchFamily="34" charset="0"/>
                        </a:rPr>
                        <a:t>  в вертикальных пещерах прикладываются фото участников похода в спелеокомплектах </a:t>
                      </a:r>
                      <a:r>
                        <a:rPr lang="en-US" sz="2800" b="0" baseline="0" dirty="0" smtClean="0">
                          <a:effectLst/>
                          <a:latin typeface="Franklin Gothic Demi" panose="020B0703020102020204" pitchFamily="34" charset="0"/>
                        </a:rPr>
                        <a:t>SRT</a:t>
                      </a:r>
                      <a:r>
                        <a:rPr lang="ru-RU" sz="2800" b="0" baseline="0" dirty="0" smtClean="0">
                          <a:effectLst/>
                          <a:latin typeface="Franklin Gothic Demi" panose="020B0703020102020204" pitchFamily="34" charset="0"/>
                        </a:rPr>
                        <a:t>, фото перемещения по навеске.</a:t>
                      </a:r>
                      <a:endParaRPr lang="ru-RU" sz="2800" b="0" dirty="0">
                        <a:effectLst/>
                        <a:latin typeface="Franklin Gothic Demi" panose="020B07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97539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717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4"/>
          <p:cNvSpPr/>
          <p:nvPr/>
        </p:nvSpPr>
        <p:spPr>
          <a:xfrm>
            <a:off x="12700" y="1227432"/>
            <a:ext cx="18288000" cy="639468"/>
          </a:xfrm>
          <a:prstGeom prst="rect">
            <a:avLst/>
          </a:prstGeom>
          <a:solidFill>
            <a:srgbClr val="053D57"/>
          </a:solidFill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ОРГАНИЗАЦИЯ СПЕЛЕОПОХОДОВ С УЧАЩИМИСЯ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1DC8FD3-2283-44A8-B4ED-E8505BF944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0756"/>
            <a:ext cx="3728064" cy="882214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97C7F957-053D-4693-BEEA-9A6EF6AA3F2F}"/>
              </a:ext>
            </a:extLst>
          </p:cNvPr>
          <p:cNvGrpSpPr/>
          <p:nvPr/>
        </p:nvGrpSpPr>
        <p:grpSpPr>
          <a:xfrm>
            <a:off x="5196819" y="269280"/>
            <a:ext cx="6399453" cy="925167"/>
            <a:chOff x="3810000" y="286300"/>
            <a:chExt cx="6399453" cy="92516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xmlns="" id="{3B0578E3-14B1-4CFB-AAEA-762AEED6C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3810000" y="286300"/>
              <a:ext cx="925167" cy="92516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267A9FAE-2B11-45BD-86C9-4FD59216E2E4}"/>
                </a:ext>
              </a:extLst>
            </p:cNvPr>
            <p:cNvSpPr txBox="1"/>
            <p:nvPr/>
          </p:nvSpPr>
          <p:spPr>
            <a:xfrm>
              <a:off x="4800600" y="487273"/>
              <a:ext cx="54088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ФЕДЕРАЛЬНЫЙ ЦЕНТР ДОПОЛНИТЕЛЬНОГО ОБРАЗОВАНИЯ</a:t>
              </a:r>
            </a:p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И ОРГАНИЗАЦИИ ОТДЫХА И ОЗДОРОВЛЕНИЯ ДЕТЕЙ 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E48FA7FA-BD2A-45C9-8C66-C6B4D814B663}"/>
              </a:ext>
            </a:extLst>
          </p:cNvPr>
          <p:cNvGrpSpPr/>
          <p:nvPr/>
        </p:nvGrpSpPr>
        <p:grpSpPr>
          <a:xfrm>
            <a:off x="11717303" y="54027"/>
            <a:ext cx="6203868" cy="1355673"/>
            <a:chOff x="10210074" y="-12995"/>
            <a:chExt cx="6203868" cy="135567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C157BB6-F576-4D72-9F86-38B4DD6E77F0}"/>
                </a:ext>
              </a:extLst>
            </p:cNvPr>
            <p:cNvSpPr txBox="1"/>
            <p:nvPr/>
          </p:nvSpPr>
          <p:spPr>
            <a:xfrm>
              <a:off x="11277600" y="342900"/>
              <a:ext cx="513634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ЦЕНТР ДЕТСКО-ЮНОШЕСКОГО ТУРИЗМА, КРАЕВЕДЕНИЯ </a:t>
              </a:r>
            </a:p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И ОРГАНИЗАЦИИ ОТДЫХА И ОЗДОРОВЛЕНИЯ ДЕТЕЙ</a:t>
              </a:r>
            </a:p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ФГБОУ ДО ФЦДО</a:t>
              </a:r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xmlns="" id="{762F6766-3553-4E99-BC9C-74B26A39B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074" y="-12995"/>
              <a:ext cx="1064328" cy="135567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330642" y="2113559"/>
            <a:ext cx="1630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4</a:t>
            </a:r>
            <a:r>
              <a:rPr lang="ru-RU" sz="4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. График движения </a:t>
            </a:r>
            <a:r>
              <a:rPr lang="ru-RU" sz="4000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похода – журнал выходов групп в пещеры (оценка от 0 до 5 баллов, а также доп. оценка при защите отчета)</a:t>
            </a:r>
            <a:endParaRPr lang="ru-RU" sz="4000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400" y="3987800"/>
            <a:ext cx="9070545" cy="5399461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959452"/>
              </p:ext>
            </p:extLst>
          </p:nvPr>
        </p:nvGraphicFramePr>
        <p:xfrm>
          <a:off x="9296400" y="5219700"/>
          <a:ext cx="8624770" cy="2209800"/>
        </p:xfrm>
        <a:graphic>
          <a:graphicData uri="http://schemas.openxmlformats.org/drawingml/2006/table">
            <a:tbl>
              <a:tblPr firstRow="1" firstCol="1" bandRow="1"/>
              <a:tblGrid>
                <a:gridCol w="322388">
                  <a:extLst>
                    <a:ext uri="{9D8B030D-6E8A-4147-A177-3AD203B41FA5}">
                      <a16:colId xmlns:a16="http://schemas.microsoft.com/office/drawing/2014/main" xmlns="" val="2067056463"/>
                    </a:ext>
                  </a:extLst>
                </a:gridCol>
                <a:gridCol w="769745">
                  <a:extLst>
                    <a:ext uri="{9D8B030D-6E8A-4147-A177-3AD203B41FA5}">
                      <a16:colId xmlns:a16="http://schemas.microsoft.com/office/drawing/2014/main" xmlns="" val="737664745"/>
                    </a:ext>
                  </a:extLst>
                </a:gridCol>
                <a:gridCol w="2055673">
                  <a:extLst>
                    <a:ext uri="{9D8B030D-6E8A-4147-A177-3AD203B41FA5}">
                      <a16:colId xmlns:a16="http://schemas.microsoft.com/office/drawing/2014/main" xmlns="" val="425948463"/>
                    </a:ext>
                  </a:extLst>
                </a:gridCol>
                <a:gridCol w="2225319">
                  <a:extLst>
                    <a:ext uri="{9D8B030D-6E8A-4147-A177-3AD203B41FA5}">
                      <a16:colId xmlns:a16="http://schemas.microsoft.com/office/drawing/2014/main" xmlns="" val="1076835292"/>
                    </a:ext>
                  </a:extLst>
                </a:gridCol>
                <a:gridCol w="557236">
                  <a:extLst>
                    <a:ext uri="{9D8B030D-6E8A-4147-A177-3AD203B41FA5}">
                      <a16:colId xmlns:a16="http://schemas.microsoft.com/office/drawing/2014/main" xmlns="" val="2745345881"/>
                    </a:ext>
                  </a:extLst>
                </a:gridCol>
                <a:gridCol w="535500">
                  <a:extLst>
                    <a:ext uri="{9D8B030D-6E8A-4147-A177-3AD203B41FA5}">
                      <a16:colId xmlns:a16="http://schemas.microsoft.com/office/drawing/2014/main" xmlns="" val="2678420157"/>
                    </a:ext>
                  </a:extLst>
                </a:gridCol>
                <a:gridCol w="525238">
                  <a:extLst>
                    <a:ext uri="{9D8B030D-6E8A-4147-A177-3AD203B41FA5}">
                      <a16:colId xmlns:a16="http://schemas.microsoft.com/office/drawing/2014/main" xmlns="" val="3726994066"/>
                    </a:ext>
                  </a:extLst>
                </a:gridCol>
                <a:gridCol w="1633671">
                  <a:extLst>
                    <a:ext uri="{9D8B030D-6E8A-4147-A177-3AD203B41FA5}">
                      <a16:colId xmlns:a16="http://schemas.microsoft.com/office/drawing/2014/main" xmlns="" val="3632169609"/>
                    </a:ext>
                  </a:extLst>
                </a:gridCol>
              </a:tblGrid>
              <a:tr h="747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1" marR="62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Дата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1" marR="62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Состав группы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1" marR="62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Пещера, цель выхода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1" marR="62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Время выхода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1" marR="62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Конт-рольное время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1" marR="62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Реал. время возвр.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1" marR="62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Примечание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1" marR="62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94967504"/>
                  </a:ext>
                </a:extLst>
              </a:tr>
              <a:tr h="14621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1" marR="62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1" marR="62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1" marR="62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1" marR="62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1" marR="62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1" marR="62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1" marR="62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41" marR="622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0391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492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4"/>
          <p:cNvSpPr/>
          <p:nvPr/>
        </p:nvSpPr>
        <p:spPr>
          <a:xfrm>
            <a:off x="12700" y="1227432"/>
            <a:ext cx="18288000" cy="639468"/>
          </a:xfrm>
          <a:prstGeom prst="rect">
            <a:avLst/>
          </a:prstGeom>
          <a:solidFill>
            <a:srgbClr val="053D57"/>
          </a:solidFill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ОРГАНИЗАЦИЯ СПЕЛЕОПОХОДОВ С УЧАЩИМИСЯ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1DC8FD3-2283-44A8-B4ED-E8505BF944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0756"/>
            <a:ext cx="3728064" cy="882214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97C7F957-053D-4693-BEEA-9A6EF6AA3F2F}"/>
              </a:ext>
            </a:extLst>
          </p:cNvPr>
          <p:cNvGrpSpPr/>
          <p:nvPr/>
        </p:nvGrpSpPr>
        <p:grpSpPr>
          <a:xfrm>
            <a:off x="5196819" y="269280"/>
            <a:ext cx="6399453" cy="925167"/>
            <a:chOff x="3810000" y="286300"/>
            <a:chExt cx="6399453" cy="92516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xmlns="" id="{3B0578E3-14B1-4CFB-AAEA-762AEED6C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3810000" y="286300"/>
              <a:ext cx="925167" cy="92516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267A9FAE-2B11-45BD-86C9-4FD59216E2E4}"/>
                </a:ext>
              </a:extLst>
            </p:cNvPr>
            <p:cNvSpPr txBox="1"/>
            <p:nvPr/>
          </p:nvSpPr>
          <p:spPr>
            <a:xfrm>
              <a:off x="4800600" y="487273"/>
              <a:ext cx="54088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ФЕДЕРАЛЬНЫЙ ЦЕНТР ДОПОЛНИТЕЛЬНОГО ОБРАЗОВАНИЯ</a:t>
              </a:r>
            </a:p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И ОРГАНИЗАЦИИ ОТДЫХА И ОЗДОРОВЛЕНИЯ ДЕТЕЙ 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E48FA7FA-BD2A-45C9-8C66-C6B4D814B663}"/>
              </a:ext>
            </a:extLst>
          </p:cNvPr>
          <p:cNvGrpSpPr/>
          <p:nvPr/>
        </p:nvGrpSpPr>
        <p:grpSpPr>
          <a:xfrm>
            <a:off x="11717303" y="54027"/>
            <a:ext cx="6203868" cy="1355673"/>
            <a:chOff x="10210074" y="-12995"/>
            <a:chExt cx="6203868" cy="135567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C157BB6-F576-4D72-9F86-38B4DD6E77F0}"/>
                </a:ext>
              </a:extLst>
            </p:cNvPr>
            <p:cNvSpPr txBox="1"/>
            <p:nvPr/>
          </p:nvSpPr>
          <p:spPr>
            <a:xfrm>
              <a:off x="11277600" y="342900"/>
              <a:ext cx="513634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ЦЕНТР ДЕТСКО-ЮНОШЕСКОГО ТУРИЗМА, КРАЕВЕДЕНИЯ </a:t>
              </a:r>
            </a:p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И ОРГАНИЗАЦИИ ОТДЫХА И ОЗДОРОВЛЕНИЯ ДЕТЕЙ</a:t>
              </a:r>
            </a:p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ФГБОУ ДО ФЦДО</a:t>
              </a:r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xmlns="" id="{762F6766-3553-4E99-BC9C-74B26A39B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074" y="-12995"/>
              <a:ext cx="1064328" cy="135567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330642" y="2113559"/>
            <a:ext cx="1630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5</a:t>
            </a:r>
            <a:r>
              <a:rPr lang="ru-RU" sz="4000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. Сведения </a:t>
            </a:r>
            <a:r>
              <a:rPr lang="ru-RU" sz="4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о материальном оснащении </a:t>
            </a:r>
            <a:r>
              <a:rPr lang="ru-RU" sz="4000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группы</a:t>
            </a:r>
          </a:p>
          <a:p>
            <a:r>
              <a:rPr lang="ru-RU" sz="4000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(оценка от 0 до 5 баллов)</a:t>
            </a:r>
            <a:endParaRPr lang="ru-RU" sz="4000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507263"/>
              </p:ext>
            </p:extLst>
          </p:nvPr>
        </p:nvGraphicFramePr>
        <p:xfrm>
          <a:off x="1330642" y="3495135"/>
          <a:ext cx="11450989" cy="18007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50989">
                  <a:extLst>
                    <a:ext uri="{9D8B030D-6E8A-4147-A177-3AD203B41FA5}">
                      <a16:colId xmlns:a16="http://schemas.microsoft.com/office/drawing/2014/main" xmlns="" val="778439913"/>
                    </a:ext>
                  </a:extLst>
                </a:gridCol>
              </a:tblGrid>
              <a:tr h="733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400" dirty="0" smtClean="0">
                          <a:effectLst/>
                          <a:latin typeface="Franklin Gothic Demi" panose="020B0703020102020204" pitchFamily="34" charset="0"/>
                        </a:rPr>
                        <a:t>5.1</a:t>
                      </a:r>
                      <a:r>
                        <a:rPr lang="ru-RU" sz="2400" dirty="0">
                          <a:effectLst/>
                          <a:latin typeface="Franklin Gothic Demi" panose="020B0703020102020204" pitchFamily="34" charset="0"/>
                        </a:rPr>
                        <a:t>. Организация технического оснащения</a:t>
                      </a:r>
                      <a:endParaRPr lang="ru-RU" sz="2400" dirty="0">
                        <a:effectLst/>
                        <a:latin typeface="Franklin Gothic Demi" panose="020B07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2318736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400" dirty="0" smtClean="0">
                          <a:effectLst/>
                          <a:latin typeface="Franklin Gothic Demi" panose="020B0703020102020204" pitchFamily="34" charset="0"/>
                        </a:rPr>
                        <a:t>5.2</a:t>
                      </a:r>
                      <a:r>
                        <a:rPr lang="ru-RU" sz="2400" dirty="0">
                          <a:effectLst/>
                          <a:latin typeface="Franklin Gothic Demi" panose="020B0703020102020204" pitchFamily="34" charset="0"/>
                        </a:rPr>
                        <a:t>. Санитарно-гигиеническое и медицинское оснащение</a:t>
                      </a:r>
                      <a:endParaRPr lang="ru-RU" sz="2400" dirty="0">
                        <a:effectLst/>
                        <a:latin typeface="Franklin Gothic Demi" panose="020B07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4918286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400" dirty="0" smtClean="0">
                          <a:effectLst/>
                          <a:latin typeface="Franklin Gothic Demi" panose="020B0703020102020204" pitchFamily="34" charset="0"/>
                        </a:rPr>
                        <a:t>5.3</a:t>
                      </a:r>
                      <a:r>
                        <a:rPr lang="ru-RU" sz="2400" dirty="0">
                          <a:effectLst/>
                          <a:latin typeface="Franklin Gothic Demi" panose="020B0703020102020204" pitchFamily="34" charset="0"/>
                        </a:rPr>
                        <a:t>. Организация питания</a:t>
                      </a:r>
                      <a:endParaRPr lang="ru-RU" sz="2400" dirty="0">
                        <a:effectLst/>
                        <a:latin typeface="Franklin Gothic Demi" panose="020B07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90844445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219200" y="5635129"/>
            <a:ext cx="1630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6. Исследовательская </a:t>
            </a:r>
            <a:r>
              <a:rPr lang="ru-RU" sz="4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(краеведческая) работа в </a:t>
            </a:r>
            <a:r>
              <a:rPr lang="ru-RU" sz="4000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походе</a:t>
            </a:r>
          </a:p>
          <a:p>
            <a:r>
              <a:rPr lang="ru-RU" sz="4000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(оценка от 0 до 5 баллов)</a:t>
            </a:r>
            <a:endParaRPr lang="ru-RU" sz="4000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0642" y="6983968"/>
            <a:ext cx="146713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400" b="1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выполнении </a:t>
            </a:r>
            <a:r>
              <a:rPr lang="ru-RU" sz="2400" b="1" dirty="0">
                <a:solidFill>
                  <a:schemeClr val="tx2"/>
                </a:solidFill>
                <a:latin typeface="Franklin Gothic Demi" panose="020B0703020102020204" pitchFamily="34" charset="0"/>
              </a:rPr>
              <a:t>учебной топосъемки участков </a:t>
            </a:r>
            <a:r>
              <a:rPr lang="ru-RU" sz="2400" b="1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пещеры;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400" b="1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историческая справка о первопрохождениях и исследователях посещаемых пещер и спелеорайона;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400" b="1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фотофиксация объектов подземной фауны;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400" b="1" dirty="0">
                <a:solidFill>
                  <a:schemeClr val="tx2"/>
                </a:solidFill>
                <a:latin typeface="Franklin Gothic Demi" panose="020B0703020102020204" pitchFamily="34" charset="0"/>
              </a:rPr>
              <a:t>ф</a:t>
            </a:r>
            <a:r>
              <a:rPr lang="ru-RU" sz="2400" b="1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отофиксация и описание форм карстового рельефа, пещерных натечных образований;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400" b="1" dirty="0">
                <a:solidFill>
                  <a:schemeClr val="tx2"/>
                </a:solidFill>
                <a:latin typeface="Franklin Gothic Demi" panose="020B0703020102020204" pitchFamily="34" charset="0"/>
              </a:rPr>
              <a:t>г</a:t>
            </a:r>
            <a:r>
              <a:rPr lang="ru-RU" sz="2400" b="1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идрологические исследования и наблюдения.</a:t>
            </a:r>
            <a:endParaRPr lang="ru-RU" sz="2400" b="1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412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4"/>
          <p:cNvSpPr/>
          <p:nvPr/>
        </p:nvSpPr>
        <p:spPr>
          <a:xfrm>
            <a:off x="12700" y="1227432"/>
            <a:ext cx="18288000" cy="639468"/>
          </a:xfrm>
          <a:prstGeom prst="rect">
            <a:avLst/>
          </a:prstGeom>
          <a:solidFill>
            <a:srgbClr val="053D57"/>
          </a:solidFill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ОРГАНИЗАЦИЯ СПЕЛЕОПОХОДОВ С УЧАЩИМИСЯ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1DC8FD3-2283-44A8-B4ED-E8505BF944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0756"/>
            <a:ext cx="3728064" cy="882214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97C7F957-053D-4693-BEEA-9A6EF6AA3F2F}"/>
              </a:ext>
            </a:extLst>
          </p:cNvPr>
          <p:cNvGrpSpPr/>
          <p:nvPr/>
        </p:nvGrpSpPr>
        <p:grpSpPr>
          <a:xfrm>
            <a:off x="5196819" y="269280"/>
            <a:ext cx="6399453" cy="925167"/>
            <a:chOff x="3810000" y="286300"/>
            <a:chExt cx="6399453" cy="92516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xmlns="" id="{3B0578E3-14B1-4CFB-AAEA-762AEED6C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3810000" y="286300"/>
              <a:ext cx="925167" cy="92516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267A9FAE-2B11-45BD-86C9-4FD59216E2E4}"/>
                </a:ext>
              </a:extLst>
            </p:cNvPr>
            <p:cNvSpPr txBox="1"/>
            <p:nvPr/>
          </p:nvSpPr>
          <p:spPr>
            <a:xfrm>
              <a:off x="4800600" y="487273"/>
              <a:ext cx="54088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ФЕДЕРАЛЬНЫЙ ЦЕНТР ДОПОЛНИТЕЛЬНОГО ОБРАЗОВАНИЯ</a:t>
              </a:r>
            </a:p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И ОРГАНИЗАЦИИ ОТДЫХА И ОЗДОРОВЛЕНИЯ ДЕТЕЙ 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E48FA7FA-BD2A-45C9-8C66-C6B4D814B663}"/>
              </a:ext>
            </a:extLst>
          </p:cNvPr>
          <p:cNvGrpSpPr/>
          <p:nvPr/>
        </p:nvGrpSpPr>
        <p:grpSpPr>
          <a:xfrm>
            <a:off x="11717303" y="54027"/>
            <a:ext cx="6203868" cy="1355673"/>
            <a:chOff x="10210074" y="-12995"/>
            <a:chExt cx="6203868" cy="135567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C157BB6-F576-4D72-9F86-38B4DD6E77F0}"/>
                </a:ext>
              </a:extLst>
            </p:cNvPr>
            <p:cNvSpPr txBox="1"/>
            <p:nvPr/>
          </p:nvSpPr>
          <p:spPr>
            <a:xfrm>
              <a:off x="11277600" y="342900"/>
              <a:ext cx="513634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ЦЕНТР ДЕТСКО-ЮНОШЕСКОГО ТУРИЗМА, КРАЕВЕДЕНИЯ </a:t>
              </a:r>
            </a:p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И ОРГАНИЗАЦИИ ОТДЫХА И ОЗДОРОВЛЕНИЯ ДЕТЕЙ</a:t>
              </a:r>
            </a:p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ФГБОУ ДО ФЦДО</a:t>
              </a:r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xmlns="" id="{762F6766-3553-4E99-BC9C-74B26A39B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074" y="-12995"/>
              <a:ext cx="1064328" cy="135567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330642" y="2113559"/>
            <a:ext cx="1630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7</a:t>
            </a:r>
            <a:r>
              <a:rPr lang="ru-RU" sz="4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. </a:t>
            </a:r>
            <a:r>
              <a:rPr lang="ru-RU" sz="4000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Итоги</a:t>
            </a:r>
            <a:r>
              <a:rPr lang="ru-RU" sz="4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, выводы и </a:t>
            </a:r>
            <a:r>
              <a:rPr lang="ru-RU" sz="4000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рекомендации (оценка от 0 до 10 баллов)</a:t>
            </a:r>
            <a:endParaRPr lang="ru-RU" sz="4000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745180"/>
              </p:ext>
            </p:extLst>
          </p:nvPr>
        </p:nvGraphicFramePr>
        <p:xfrm>
          <a:off x="1330642" y="3042705"/>
          <a:ext cx="15966758" cy="61975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66758">
                  <a:extLst>
                    <a:ext uri="{9D8B030D-6E8A-4147-A177-3AD203B41FA5}">
                      <a16:colId xmlns:a16="http://schemas.microsoft.com/office/drawing/2014/main" xmlns="" val="778439913"/>
                    </a:ext>
                  </a:extLst>
                </a:gridCol>
              </a:tblGrid>
              <a:tr h="652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400" dirty="0" smtClean="0">
                          <a:effectLst/>
                          <a:latin typeface="Franklin Gothic Demi" panose="020B0703020102020204" pitchFamily="34" charset="0"/>
                        </a:rPr>
                        <a:t>7.1</a:t>
                      </a:r>
                      <a:r>
                        <a:rPr lang="ru-RU" sz="2400" dirty="0">
                          <a:effectLst/>
                          <a:latin typeface="Franklin Gothic Demi" panose="020B0703020102020204" pitchFamily="34" charset="0"/>
                        </a:rPr>
                        <a:t>. </a:t>
                      </a:r>
                      <a:r>
                        <a:rPr lang="ru-RU" sz="2400" dirty="0" smtClean="0">
                          <a:effectLst/>
                          <a:latin typeface="Franklin Gothic Demi" panose="020B0703020102020204" pitchFamily="34" charset="0"/>
                        </a:rPr>
                        <a:t>Анализ</a:t>
                      </a:r>
                      <a:r>
                        <a:rPr lang="ru-RU" sz="2400" baseline="0" dirty="0" smtClean="0">
                          <a:effectLst/>
                          <a:latin typeface="Franklin Gothic Demi" panose="020B0703020102020204" pitchFamily="34" charset="0"/>
                        </a:rPr>
                        <a:t> результатов похода, выполнения поставленных задач руководителем похода (в письменном отчете).</a:t>
                      </a:r>
                      <a:endParaRPr lang="ru-RU" sz="2400" dirty="0">
                        <a:effectLst/>
                        <a:latin typeface="Franklin Gothic Demi" panose="020B07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23187365"/>
                  </a:ext>
                </a:extLst>
              </a:tr>
              <a:tr h="509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400" dirty="0" smtClean="0">
                          <a:effectLst/>
                          <a:latin typeface="Franklin Gothic Demi" panose="020B0703020102020204" pitchFamily="34" charset="0"/>
                        </a:rPr>
                        <a:t>7.2</a:t>
                      </a:r>
                      <a:r>
                        <a:rPr lang="ru-RU" sz="2400" dirty="0">
                          <a:effectLst/>
                          <a:latin typeface="Franklin Gothic Demi" panose="020B0703020102020204" pitchFamily="34" charset="0"/>
                        </a:rPr>
                        <a:t>. </a:t>
                      </a:r>
                      <a:r>
                        <a:rPr lang="ru-RU" sz="2400" dirty="0" smtClean="0">
                          <a:effectLst/>
                          <a:latin typeface="Franklin Gothic Demi" panose="020B0703020102020204" pitchFamily="34" charset="0"/>
                        </a:rPr>
                        <a:t>Представление</a:t>
                      </a:r>
                      <a:r>
                        <a:rPr lang="ru-RU" sz="2400" baseline="0" dirty="0" smtClean="0">
                          <a:effectLst/>
                          <a:latin typeface="Franklin Gothic Demi" panose="020B0703020102020204" pitchFamily="34" charset="0"/>
                        </a:rPr>
                        <a:t> на защите отчета работы учащихся по походным должностям.</a:t>
                      </a:r>
                      <a:endParaRPr lang="ru-RU" sz="2400" dirty="0">
                        <a:effectLst/>
                        <a:latin typeface="Franklin Gothic Demi" panose="020B07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49182865"/>
                  </a:ext>
                </a:extLst>
              </a:tr>
              <a:tr h="4069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400" dirty="0" smtClean="0">
                          <a:effectLst/>
                          <a:latin typeface="Franklin Gothic Demi" panose="020B0703020102020204" pitchFamily="34" charset="0"/>
                        </a:rPr>
                        <a:t>7.3</a:t>
                      </a:r>
                      <a:r>
                        <a:rPr lang="ru-RU" sz="2400" dirty="0">
                          <a:effectLst/>
                          <a:latin typeface="Franklin Gothic Demi" panose="020B0703020102020204" pitchFamily="34" charset="0"/>
                        </a:rPr>
                        <a:t>. </a:t>
                      </a:r>
                      <a:r>
                        <a:rPr lang="ru-RU" sz="2400" dirty="0" smtClean="0">
                          <a:effectLst/>
                          <a:latin typeface="Franklin Gothic Demi" panose="020B0703020102020204" pitchFamily="34" charset="0"/>
                        </a:rPr>
                        <a:t>Освещение</a:t>
                      </a:r>
                      <a:r>
                        <a:rPr lang="ru-RU" sz="2400" baseline="0" dirty="0" smtClean="0">
                          <a:effectLst/>
                          <a:latin typeface="Franklin Gothic Demi" panose="020B0703020102020204" pitchFamily="34" charset="0"/>
                        </a:rPr>
                        <a:t> участниками похода выполненных учебных задач в походе , возможные варианты: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ru-RU" sz="2400" baseline="0" dirty="0" smtClean="0">
                          <a:effectLst/>
                          <a:latin typeface="Franklin Gothic Demi" panose="020B07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выполнение учебной топосъемки участков пещеры;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ru-RU" sz="2400" baseline="0" dirty="0" smtClean="0">
                          <a:effectLst/>
                          <a:latin typeface="Franklin Gothic Demi" panose="020B07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укладка и транспортировка груза по пещере;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ru-RU" sz="2400" baseline="0" dirty="0" smtClean="0">
                          <a:effectLst/>
                          <a:latin typeface="Franklin Gothic Demi" panose="020B07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составление схем навесок пещеры;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ru-RU" sz="2400" baseline="0" dirty="0" smtClean="0">
                          <a:effectLst/>
                          <a:latin typeface="Franklin Gothic Demi" panose="020B07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и демонтаж навески в пещере;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ru-RU" sz="2400" baseline="0" dirty="0" smtClean="0">
                          <a:effectLst/>
                          <a:latin typeface="Franklin Gothic Demi" panose="020B07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пробивка под новую навеску (установка новых основных и промежуточных точек крепления навески);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ru-RU" sz="2400" baseline="0" dirty="0" smtClean="0">
                          <a:effectLst/>
                          <a:latin typeface="Franklin Gothic Demi" panose="020B07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прокладка телефонной линии;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ru-RU" sz="2400" baseline="0" dirty="0" smtClean="0">
                          <a:effectLst/>
                          <a:latin typeface="Franklin Gothic Demi" panose="020B07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постановка и снятие подземного базового лагеря ( ПБЛ);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ru-RU" sz="2400" baseline="0" dirty="0" smtClean="0">
                          <a:effectLst/>
                          <a:latin typeface="Franklin Gothic Demi" panose="020B07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очистки пещеры от следов пребывания человека и др.</a:t>
                      </a:r>
                      <a:endParaRPr lang="ru-RU" sz="2400" dirty="0">
                        <a:effectLst/>
                        <a:latin typeface="Franklin Gothic Demi" panose="020B07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90844445"/>
                  </a:ext>
                </a:extLst>
              </a:tr>
              <a:tr h="640202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ru-RU" sz="2400" dirty="0" smtClean="0">
                          <a:effectLst/>
                          <a:latin typeface="Franklin Gothic Demi" panose="020B07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7.4. Рекомендации по проведению похода и</a:t>
                      </a:r>
                      <a:r>
                        <a:rPr lang="ru-RU" sz="2400" baseline="0" dirty="0" smtClean="0">
                          <a:effectLst/>
                          <a:latin typeface="Franklin Gothic Demi" panose="020B07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работе в пещерах в выбранном спелеомассиве для других групп.</a:t>
                      </a:r>
                      <a:endParaRPr lang="ru-RU" sz="2400" dirty="0">
                        <a:effectLst/>
                        <a:latin typeface="Franklin Gothic Demi" panose="020B07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20607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810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4"/>
          <p:cNvSpPr/>
          <p:nvPr/>
        </p:nvSpPr>
        <p:spPr>
          <a:xfrm>
            <a:off x="12700" y="1227432"/>
            <a:ext cx="18288000" cy="639468"/>
          </a:xfrm>
          <a:prstGeom prst="rect">
            <a:avLst/>
          </a:prstGeom>
          <a:solidFill>
            <a:srgbClr val="053D57"/>
          </a:solidFill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ОРГАНИЗАЦИЯ СПЕЛЕОПОХОДОВ С УЧАЩИМИСЯ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1DC8FD3-2283-44A8-B4ED-E8505BF944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0756"/>
            <a:ext cx="3728064" cy="882214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97C7F957-053D-4693-BEEA-9A6EF6AA3F2F}"/>
              </a:ext>
            </a:extLst>
          </p:cNvPr>
          <p:cNvGrpSpPr/>
          <p:nvPr/>
        </p:nvGrpSpPr>
        <p:grpSpPr>
          <a:xfrm>
            <a:off x="5196819" y="269280"/>
            <a:ext cx="6399453" cy="925167"/>
            <a:chOff x="3810000" y="286300"/>
            <a:chExt cx="6399453" cy="92516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xmlns="" id="{3B0578E3-14B1-4CFB-AAEA-762AEED6C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3810000" y="286300"/>
              <a:ext cx="925167" cy="92516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267A9FAE-2B11-45BD-86C9-4FD59216E2E4}"/>
                </a:ext>
              </a:extLst>
            </p:cNvPr>
            <p:cNvSpPr txBox="1"/>
            <p:nvPr/>
          </p:nvSpPr>
          <p:spPr>
            <a:xfrm>
              <a:off x="4800600" y="487273"/>
              <a:ext cx="54088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ФЕДЕРАЛЬНЫЙ ЦЕНТР ДОПОЛНИТЕЛЬНОГО ОБРАЗОВАНИЯ</a:t>
              </a:r>
            </a:p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И ОРГАНИЗАЦИИ ОТДЫХА И ОЗДОРОВЛЕНИЯ ДЕТЕЙ 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E48FA7FA-BD2A-45C9-8C66-C6B4D814B663}"/>
              </a:ext>
            </a:extLst>
          </p:cNvPr>
          <p:cNvGrpSpPr/>
          <p:nvPr/>
        </p:nvGrpSpPr>
        <p:grpSpPr>
          <a:xfrm>
            <a:off x="11717303" y="54027"/>
            <a:ext cx="6203868" cy="1355673"/>
            <a:chOff x="10210074" y="-12995"/>
            <a:chExt cx="6203868" cy="135567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C157BB6-F576-4D72-9F86-38B4DD6E77F0}"/>
                </a:ext>
              </a:extLst>
            </p:cNvPr>
            <p:cNvSpPr txBox="1"/>
            <p:nvPr/>
          </p:nvSpPr>
          <p:spPr>
            <a:xfrm>
              <a:off x="11277600" y="342900"/>
              <a:ext cx="513634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ЦЕНТР ДЕТСКО-ЮНОШЕСКОГО ТУРИЗМА, КРАЕВЕДЕНИЯ </a:t>
              </a:r>
            </a:p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И ОРГАНИЗАЦИИ ОТДЫХА И ОЗДОРОВЛЕНИЯ ДЕТЕЙ</a:t>
              </a:r>
            </a:p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ФГБОУ ДО ФЦДО</a:t>
              </a:r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xmlns="" id="{762F6766-3553-4E99-BC9C-74B26A39B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074" y="-12995"/>
              <a:ext cx="1064328" cy="135567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181100" y="3115089"/>
            <a:ext cx="166116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1. Организация похода ( подготовка к походу, оформление МК, целесообразность похода, логика построения маршрута)  - оценка от 0 до 10 баллов.</a:t>
            </a:r>
          </a:p>
          <a:p>
            <a:r>
              <a:rPr lang="ru-RU" sz="2800" dirty="0">
                <a:solidFill>
                  <a:schemeClr val="tx2"/>
                </a:solidFill>
                <a:latin typeface="Franklin Gothic Demi" panose="020B0703020102020204" pitchFamily="34" charset="0"/>
              </a:rPr>
              <a:t>2. Картографический </a:t>
            </a:r>
            <a:r>
              <a:rPr lang="ru-RU" sz="2800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материал ( обзорная карта района, рабочие карты с ниткой маршрутов подхода к пещерам, заброски к базовому лагерю, наличие треков и координат)</a:t>
            </a:r>
            <a:r>
              <a:rPr lang="ru-RU" sz="2800" dirty="0">
                <a:solidFill>
                  <a:schemeClr val="tx2"/>
                </a:solidFill>
                <a:latin typeface="Franklin Gothic Demi" panose="020B0703020102020204" pitchFamily="34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 </a:t>
            </a:r>
            <a:r>
              <a:rPr lang="ru-RU" sz="2800" dirty="0">
                <a:solidFill>
                  <a:schemeClr val="tx2"/>
                </a:solidFill>
                <a:latin typeface="Franklin Gothic Demi" panose="020B0703020102020204" pitchFamily="34" charset="0"/>
              </a:rPr>
              <a:t>- оценка от 0 до </a:t>
            </a:r>
            <a:r>
              <a:rPr lang="ru-RU" sz="2800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5 баллов.</a:t>
            </a:r>
          </a:p>
          <a:p>
            <a:r>
              <a:rPr lang="ru-RU" sz="2800" dirty="0">
                <a:solidFill>
                  <a:schemeClr val="tx2"/>
                </a:solidFill>
                <a:latin typeface="Franklin Gothic Demi" panose="020B0703020102020204" pitchFamily="34" charset="0"/>
              </a:rPr>
              <a:t>3. </a:t>
            </a:r>
            <a:r>
              <a:rPr lang="ru-RU" sz="2800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Фотоматериалы группы ( фотофиксация: работы участников на поверхности и в пещере, ключевых ориентиров на маршруте, в том числе в пещере, фото участников в комплектах для передвижения с использованием </a:t>
            </a:r>
            <a:r>
              <a:rPr lang="en-US" sz="2800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SRT</a:t>
            </a:r>
            <a:r>
              <a:rPr lang="ru-RU" sz="2800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, и т.п.) </a:t>
            </a:r>
            <a:r>
              <a:rPr lang="ru-RU" sz="2800" dirty="0">
                <a:solidFill>
                  <a:schemeClr val="tx2"/>
                </a:solidFill>
                <a:latin typeface="Franklin Gothic Demi" panose="020B0703020102020204" pitchFamily="34" charset="0"/>
              </a:rPr>
              <a:t>- оценка от 0 до 5 </a:t>
            </a:r>
            <a:r>
              <a:rPr lang="ru-RU" sz="2800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баллов.</a:t>
            </a:r>
          </a:p>
          <a:p>
            <a:r>
              <a:rPr lang="ru-RU" sz="2800" dirty="0">
                <a:solidFill>
                  <a:schemeClr val="tx2"/>
                </a:solidFill>
                <a:latin typeface="Franklin Gothic Demi" panose="020B0703020102020204" pitchFamily="34" charset="0"/>
              </a:rPr>
              <a:t>4. Тактическая грамотность построения и прохождения </a:t>
            </a:r>
            <a:r>
              <a:rPr lang="ru-RU" sz="2800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маршрута</a:t>
            </a:r>
            <a:r>
              <a:rPr lang="ru-RU" sz="2800" dirty="0">
                <a:solidFill>
                  <a:schemeClr val="tx2"/>
                </a:solidFill>
                <a:latin typeface="Franklin Gothic Demi" panose="020B0703020102020204" pitchFamily="34" charset="0"/>
              </a:rPr>
              <a:t> - оценка от 0 до 5 </a:t>
            </a:r>
            <a:r>
              <a:rPr lang="ru-RU" sz="2800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баллов.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5. Техничность </a:t>
            </a:r>
            <a:r>
              <a:rPr lang="ru-RU" sz="2800" dirty="0">
                <a:solidFill>
                  <a:schemeClr val="tx2"/>
                </a:solidFill>
                <a:latin typeface="Franklin Gothic Demi" panose="020B0703020102020204" pitchFamily="34" charset="0"/>
              </a:rPr>
              <a:t>прохождения </a:t>
            </a:r>
            <a:r>
              <a:rPr lang="ru-RU" sz="2800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маршрута - </a:t>
            </a:r>
            <a:r>
              <a:rPr lang="ru-RU" sz="2800" dirty="0">
                <a:solidFill>
                  <a:schemeClr val="tx2"/>
                </a:solidFill>
                <a:latin typeface="Franklin Gothic Demi" panose="020B0703020102020204" pitchFamily="34" charset="0"/>
              </a:rPr>
              <a:t>оценка от 0 до 5 баллов</a:t>
            </a:r>
            <a:r>
              <a:rPr lang="ru-RU" sz="2800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.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6. </a:t>
            </a:r>
            <a:r>
              <a:rPr lang="ru-RU" sz="2800" dirty="0">
                <a:solidFill>
                  <a:schemeClr val="tx2"/>
                </a:solidFill>
                <a:latin typeface="Franklin Gothic Demi" panose="020B0703020102020204" pitchFamily="34" charset="0"/>
              </a:rPr>
              <a:t>Безопасность прохождения </a:t>
            </a:r>
            <a:r>
              <a:rPr lang="ru-RU" sz="2800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маршрута - оценка </a:t>
            </a:r>
            <a:r>
              <a:rPr lang="ru-RU" sz="2800" dirty="0">
                <a:solidFill>
                  <a:schemeClr val="tx2"/>
                </a:solidFill>
                <a:latin typeface="Franklin Gothic Demi" panose="020B0703020102020204" pitchFamily="34" charset="0"/>
              </a:rPr>
              <a:t>от 0 до </a:t>
            </a:r>
            <a:r>
              <a:rPr lang="ru-RU" sz="2800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5, возможность снятия с конкурса.</a:t>
            </a:r>
          </a:p>
          <a:p>
            <a:r>
              <a:rPr lang="ru-RU" sz="2800" dirty="0">
                <a:solidFill>
                  <a:schemeClr val="tx2"/>
                </a:solidFill>
                <a:latin typeface="Franklin Gothic Demi" panose="020B0703020102020204" pitchFamily="34" charset="0"/>
              </a:rPr>
              <a:t>7. Качество оформления письменного </a:t>
            </a:r>
            <a:r>
              <a:rPr lang="ru-RU" sz="2800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отчета</a:t>
            </a:r>
            <a:r>
              <a:rPr lang="ru-RU" sz="2800" dirty="0">
                <a:solidFill>
                  <a:schemeClr val="tx2"/>
                </a:solidFill>
                <a:latin typeface="Franklin Gothic Demi" panose="020B0703020102020204" pitchFamily="34" charset="0"/>
              </a:rPr>
              <a:t> - оценка от 0 до 5 </a:t>
            </a:r>
            <a:r>
              <a:rPr lang="ru-RU" sz="2800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баллов.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8. Информативность </a:t>
            </a:r>
            <a:r>
              <a:rPr lang="ru-RU" sz="2800" dirty="0">
                <a:solidFill>
                  <a:schemeClr val="tx2"/>
                </a:solidFill>
                <a:latin typeface="Franklin Gothic Demi" panose="020B0703020102020204" pitchFamily="34" charset="0"/>
              </a:rPr>
              <a:t>устного выступления членов группы по </a:t>
            </a:r>
            <a:r>
              <a:rPr lang="ru-RU" sz="2800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походным должностям</a:t>
            </a:r>
            <a:r>
              <a:rPr lang="ru-RU" sz="2800" dirty="0">
                <a:solidFill>
                  <a:schemeClr val="tx2"/>
                </a:solidFill>
                <a:latin typeface="Franklin Gothic Demi" panose="020B0703020102020204" pitchFamily="34" charset="0"/>
              </a:rPr>
              <a:t> - оценка от 0 до </a:t>
            </a:r>
            <a:r>
              <a:rPr lang="ru-RU" sz="2800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21 балла.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9</a:t>
            </a:r>
            <a:r>
              <a:rPr lang="ru-RU" sz="2800" dirty="0">
                <a:solidFill>
                  <a:schemeClr val="tx2"/>
                </a:solidFill>
                <a:latin typeface="Franklin Gothic Demi" panose="020B0703020102020204" pitchFamily="34" charset="0"/>
              </a:rPr>
              <a:t>. Композиция и эмоциональная окрашенность устного </a:t>
            </a:r>
            <a:r>
              <a:rPr lang="ru-RU" sz="2800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выступления</a:t>
            </a:r>
            <a:r>
              <a:rPr lang="ru-RU" sz="2800" dirty="0">
                <a:solidFill>
                  <a:schemeClr val="tx2"/>
                </a:solidFill>
                <a:latin typeface="Franklin Gothic Demi" panose="020B0703020102020204" pitchFamily="34" charset="0"/>
              </a:rPr>
              <a:t> - оценка от 0 до 5 </a:t>
            </a:r>
            <a:r>
              <a:rPr lang="ru-RU" sz="2800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баллов.</a:t>
            </a:r>
          </a:p>
          <a:p>
            <a:r>
              <a:rPr lang="ru-RU" sz="2800" dirty="0">
                <a:solidFill>
                  <a:schemeClr val="tx2"/>
                </a:solidFill>
                <a:latin typeface="Franklin Gothic Demi" panose="020B0703020102020204" pitchFamily="34" charset="0"/>
              </a:rPr>
              <a:t>10. Интегральная </a:t>
            </a:r>
            <a:r>
              <a:rPr lang="ru-RU" sz="2800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оценка </a:t>
            </a:r>
            <a:r>
              <a:rPr lang="ru-RU" sz="2800" dirty="0">
                <a:solidFill>
                  <a:schemeClr val="tx2"/>
                </a:solidFill>
                <a:latin typeface="Franklin Gothic Demi" panose="020B0703020102020204" pitchFamily="34" charset="0"/>
              </a:rPr>
              <a:t>- оценка от 0 до </a:t>
            </a:r>
            <a:r>
              <a:rPr lang="ru-RU" sz="2800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15 баллов.</a:t>
            </a:r>
            <a:endParaRPr lang="ru-RU" sz="2800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2037871"/>
            <a:ext cx="1607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Судьями смотра-конкурса также проводиться оценка </a:t>
            </a:r>
          </a:p>
          <a:p>
            <a:r>
              <a:rPr lang="ru-RU" sz="3200" b="1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следующих составляющих похода учащихся по отчету и устной защите</a:t>
            </a:r>
            <a:endParaRPr lang="ru-RU" sz="3200" b="1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705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2780</TotalTime>
  <Words>1040</Words>
  <Application>Microsoft Office PowerPoint</Application>
  <PresentationFormat>Произвольный</PresentationFormat>
  <Paragraphs>135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TimesNewRomanPS-BoldMT</vt:lpstr>
      <vt:lpstr>TimesNewRomanPS-ItalicMT</vt:lpstr>
      <vt:lpstr>Times New Roman</vt:lpstr>
      <vt:lpstr>Roboto</vt:lpstr>
      <vt:lpstr>Franklin Gothic Demi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Синяя Профессиональная Презентация Сельское Хозяйство</dc:title>
  <dc:creator>Сергей</dc:creator>
  <cp:lastModifiedBy>Пользователь</cp:lastModifiedBy>
  <cp:revision>178</cp:revision>
  <dcterms:created xsi:type="dcterms:W3CDTF">2006-08-16T00:00:00Z</dcterms:created>
  <dcterms:modified xsi:type="dcterms:W3CDTF">2022-06-22T05:45:17Z</dcterms:modified>
  <dc:identifier>DAExZNJOcpc</dc:identifier>
</cp:coreProperties>
</file>